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9" r:id="rId3"/>
    <p:sldId id="263" r:id="rId4"/>
    <p:sldId id="279" r:id="rId5"/>
    <p:sldId id="258" r:id="rId6"/>
    <p:sldId id="260" r:id="rId7"/>
    <p:sldId id="257" r:id="rId8"/>
    <p:sldId id="261" r:id="rId9"/>
    <p:sldId id="302" r:id="rId10"/>
    <p:sldId id="303" r:id="rId11"/>
    <p:sldId id="280" r:id="rId1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Kulim Park" panose="020B060402020202020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3EA137-61BA-4683-B4FB-601C95C94B38}">
  <a:tblStyle styleId="{E93EA137-61BA-4683-B4FB-601C95C94B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6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27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0ff16cb5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0ff16cb5a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ff16cb5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0ff16cb5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0ff16cb5a9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0ff16cb5a9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0ff16cb5a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0ff16cb5a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0ff16cb5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0ff16cb5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0ff16cb5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0ff16cb5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62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894500" y="94350"/>
            <a:ext cx="2477400" cy="24774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723075" y="2745775"/>
            <a:ext cx="4545600" cy="45456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269300" y="244200"/>
            <a:ext cx="605400" cy="5904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104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983650" y="-3451000"/>
            <a:ext cx="5061300" cy="50613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100" y="1470063"/>
            <a:ext cx="4283700" cy="17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13100" y="3197638"/>
            <a:ext cx="4283700" cy="475800"/>
          </a:xfrm>
          <a:prstGeom prst="rect">
            <a:avLst/>
          </a:prstGeom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5546400" y="1129500"/>
            <a:ext cx="2884500" cy="288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/>
          <p:nvPr/>
        </p:nvSpPr>
        <p:spPr>
          <a:xfrm>
            <a:off x="-4096075" y="3423750"/>
            <a:ext cx="6704100" cy="67041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7657500" y="-1917325"/>
            <a:ext cx="3343800" cy="3343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872400" y="-1458675"/>
            <a:ext cx="2289300" cy="22893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1077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84309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 rot="10800000" flipH="1">
            <a:off x="-4885175" y="-5275700"/>
            <a:ext cx="7984800" cy="7984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/>
          <p:nvPr/>
        </p:nvSpPr>
        <p:spPr>
          <a:xfrm rot="10800000" flipH="1">
            <a:off x="7833400" y="3454225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/>
          <p:nvPr/>
        </p:nvSpPr>
        <p:spPr>
          <a:xfrm rot="10800000" flipH="1">
            <a:off x="-858975" y="3454225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36639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42693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 rot="10800000" flipH="1">
            <a:off x="7405300" y="-3029050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-4096075" y="3423750"/>
            <a:ext cx="6704100" cy="67041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7657500" y="-1917325"/>
            <a:ext cx="3343800" cy="3343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"/>
          <p:cNvSpPr/>
          <p:nvPr/>
        </p:nvSpPr>
        <p:spPr>
          <a:xfrm>
            <a:off x="872400" y="-1458675"/>
            <a:ext cx="2289300" cy="22893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1077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84309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581900" y="-2325625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590600" y="3079875"/>
            <a:ext cx="2878500" cy="28785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36300" y="-6845100"/>
            <a:ext cx="9778800" cy="9778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4309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299845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flipH="1">
            <a:off x="4294200" y="2067450"/>
            <a:ext cx="4136700" cy="17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820600" y="1071275"/>
            <a:ext cx="108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flipH="1">
            <a:off x="4294200" y="3814975"/>
            <a:ext cx="4136700" cy="447000"/>
          </a:xfrm>
          <a:prstGeom prst="rect">
            <a:avLst/>
          </a:prstGeom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855275" y="1129500"/>
            <a:ext cx="2884500" cy="288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7344475" y="2748625"/>
            <a:ext cx="5061300" cy="50613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1986550" y="-1948175"/>
            <a:ext cx="3580500" cy="35805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1146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4309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 rot="10800000" flipH="1">
            <a:off x="5671550" y="1478275"/>
            <a:ext cx="7984800" cy="7984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 rot="10800000" flipH="1">
            <a:off x="2940325" y="-2013100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10800000" flipH="1">
            <a:off x="-1899225" y="4145200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1282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506615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20000" y="1978225"/>
            <a:ext cx="3773700" cy="24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0000" y="674375"/>
            <a:ext cx="37737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5414400" y="1129500"/>
            <a:ext cx="2884500" cy="288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6844125" y="171000"/>
            <a:ext cx="2878500" cy="28785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-85150" y="-2210300"/>
            <a:ext cx="3712200" cy="37122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1511325" y="4203650"/>
            <a:ext cx="6121500" cy="61215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4104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81282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107700" y="11254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8430900" y="3741178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1478100" y="2675125"/>
            <a:ext cx="618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1478100" y="3516925"/>
            <a:ext cx="61878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pic" idx="2"/>
          </p:nvPr>
        </p:nvSpPr>
        <p:spPr>
          <a:xfrm>
            <a:off x="1592100" y="678000"/>
            <a:ext cx="5959800" cy="1864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1077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6927875" y="-4557075"/>
            <a:ext cx="7429800" cy="7429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-2016900" y="3429375"/>
            <a:ext cx="3347700" cy="3347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2107800" y="-4089425"/>
            <a:ext cx="4928400" cy="49284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4240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2067225" y="1478400"/>
            <a:ext cx="2374200" cy="8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 hasCustomPrompt="1"/>
          </p:nvPr>
        </p:nvSpPr>
        <p:spPr>
          <a:xfrm>
            <a:off x="1177725" y="2089350"/>
            <a:ext cx="720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2067225" y="2270475"/>
            <a:ext cx="2374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3"/>
          </p:nvPr>
        </p:nvSpPr>
        <p:spPr>
          <a:xfrm>
            <a:off x="5651325" y="1478400"/>
            <a:ext cx="2374200" cy="8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4" hasCustomPrompt="1"/>
          </p:nvPr>
        </p:nvSpPr>
        <p:spPr>
          <a:xfrm>
            <a:off x="4761825" y="2089350"/>
            <a:ext cx="720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5"/>
          </p:nvPr>
        </p:nvSpPr>
        <p:spPr>
          <a:xfrm>
            <a:off x="5651325" y="2270475"/>
            <a:ext cx="2374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6"/>
          </p:nvPr>
        </p:nvSpPr>
        <p:spPr>
          <a:xfrm>
            <a:off x="2067225" y="3191741"/>
            <a:ext cx="2374200" cy="8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7" hasCustomPrompt="1"/>
          </p:nvPr>
        </p:nvSpPr>
        <p:spPr>
          <a:xfrm>
            <a:off x="1177725" y="3804125"/>
            <a:ext cx="720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8"/>
          </p:nvPr>
        </p:nvSpPr>
        <p:spPr>
          <a:xfrm>
            <a:off x="2067225" y="3983700"/>
            <a:ext cx="2374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/>
          </p:nvPr>
        </p:nvSpPr>
        <p:spPr>
          <a:xfrm>
            <a:off x="5651325" y="3191675"/>
            <a:ext cx="2374200" cy="8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1825" y="3804125"/>
            <a:ext cx="720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651325" y="3983700"/>
            <a:ext cx="2374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-5306825" y="244050"/>
            <a:ext cx="7326000" cy="73260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7626100" y="-1883625"/>
            <a:ext cx="3308400" cy="33084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107700" y="2440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84240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4204825" y="4181325"/>
            <a:ext cx="4125300" cy="41253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1357800" y="1940676"/>
            <a:ext cx="6421500" cy="6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1357800" y="539400"/>
            <a:ext cx="6421500" cy="14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4"/>
          <p:cNvSpPr>
            <a:spLocks noGrp="1"/>
          </p:cNvSpPr>
          <p:nvPr>
            <p:ph type="pic" idx="2"/>
          </p:nvPr>
        </p:nvSpPr>
        <p:spPr>
          <a:xfrm>
            <a:off x="855161" y="2905056"/>
            <a:ext cx="7426800" cy="15777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7129950" y="-3220975"/>
            <a:ext cx="4238700" cy="42387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132750" y="4334400"/>
            <a:ext cx="2878500" cy="28785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-5293800" y="-7054750"/>
            <a:ext cx="9778800" cy="9778800"/>
          </a:xfrm>
          <a:prstGeom prst="ellipse">
            <a:avLst/>
          </a:prstGeom>
          <a:gradFill>
            <a:gsLst>
              <a:gs pos="0">
                <a:schemeClr val="accent1"/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107700" y="430875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8430900" y="539403"/>
            <a:ext cx="605400" cy="590700"/>
          </a:xfrm>
          <a:prstGeom prst="star7">
            <a:avLst>
              <a:gd name="adj" fmla="val 12035"/>
              <a:gd name="hf" fmla="val 102572"/>
              <a:gd name="vf" fmla="val 1052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 idx="2"/>
          </p:nvPr>
        </p:nvSpPr>
        <p:spPr>
          <a:xfrm>
            <a:off x="720000" y="2834900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720000" y="3243125"/>
            <a:ext cx="23226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title" idx="3"/>
          </p:nvPr>
        </p:nvSpPr>
        <p:spPr>
          <a:xfrm>
            <a:off x="3410704" y="28348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4"/>
          </p:nvPr>
        </p:nvSpPr>
        <p:spPr>
          <a:xfrm>
            <a:off x="3410698" y="3243125"/>
            <a:ext cx="23226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 idx="5"/>
          </p:nvPr>
        </p:nvSpPr>
        <p:spPr>
          <a:xfrm>
            <a:off x="6101402" y="28348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6"/>
          </p:nvPr>
        </p:nvSpPr>
        <p:spPr>
          <a:xfrm>
            <a:off x="6101399" y="3243125"/>
            <a:ext cx="23226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5" r:id="rId9"/>
    <p:sldLayoutId id="2147483669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idimpact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dimpact.com/for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>
            <a:off x="5411125" y="996700"/>
            <a:ext cx="3148500" cy="31485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subTitle" idx="1"/>
          </p:nvPr>
        </p:nvSpPr>
        <p:spPr>
          <a:xfrm>
            <a:off x="584375" y="2517348"/>
            <a:ext cx="4283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/>
                </a:solidFill>
              </a:rPr>
              <a:t>Volleyball Club</a:t>
            </a:r>
            <a:endParaRPr sz="2400" b="1" dirty="0">
              <a:solidFill>
                <a:schemeClr val="bg2"/>
              </a:solidFill>
            </a:endParaRPr>
          </a:p>
        </p:txBody>
      </p:sp>
      <p:pic>
        <p:nvPicPr>
          <p:cNvPr id="7" name="Picture Placeholder 6" descr="A group of girls in a volleyball court&#10;&#10;Description automatically generated">
            <a:extLst>
              <a:ext uri="{FF2B5EF4-FFF2-40B4-BE49-F238E27FC236}">
                <a16:creationId xmlns:a16="http://schemas.microsoft.com/office/drawing/2014/main" id="{5CBB2731-7210-B0D8-D4AF-DF41D271B32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9978" b="9978"/>
          <a:stretch>
            <a:fillRect/>
          </a:stretch>
        </p:blipFill>
        <p:spPr/>
      </p:pic>
      <p:pic>
        <p:nvPicPr>
          <p:cNvPr id="13" name="Picture 12" descr="A close-up of a letter&#10;&#10;Description automatically generated">
            <a:extLst>
              <a:ext uri="{FF2B5EF4-FFF2-40B4-BE49-F238E27FC236}">
                <a16:creationId xmlns:a16="http://schemas.microsoft.com/office/drawing/2014/main" id="{1465F3DA-7629-D41C-4798-104AF4556C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375" y="1313798"/>
            <a:ext cx="4283700" cy="1127074"/>
          </a:xfrm>
          <a:prstGeom prst="rect">
            <a:avLst/>
          </a:prstGeom>
        </p:spPr>
      </p:pic>
      <p:sp>
        <p:nvSpPr>
          <p:cNvPr id="14" name="Google Shape;273;p30">
            <a:extLst>
              <a:ext uri="{FF2B5EF4-FFF2-40B4-BE49-F238E27FC236}">
                <a16:creationId xmlns:a16="http://schemas.microsoft.com/office/drawing/2014/main" id="{6DD992C9-AF24-444F-5149-73B3AB1796C9}"/>
              </a:ext>
            </a:extLst>
          </p:cNvPr>
          <p:cNvSpPr txBox="1">
            <a:spLocks/>
          </p:cNvSpPr>
          <p:nvPr/>
        </p:nvSpPr>
        <p:spPr>
          <a:xfrm>
            <a:off x="584375" y="3336055"/>
            <a:ext cx="4283700" cy="47580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lim Park"/>
              <a:buNone/>
              <a:defRPr sz="1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 algn="ctr"/>
            <a:r>
              <a:rPr lang="en-US" sz="2400" b="1" dirty="0">
                <a:solidFill>
                  <a:schemeClr val="bg2"/>
                </a:solidFill>
              </a:rPr>
              <a:t>2024-2025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1478100" y="301130"/>
            <a:ext cx="6187800" cy="2093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1478100" y="2509430"/>
            <a:ext cx="618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Signing/Parent Day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1"/>
          </p:nvPr>
        </p:nvSpPr>
        <p:spPr>
          <a:xfrm>
            <a:off x="1478100" y="3351230"/>
            <a:ext cx="6187800" cy="1491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dirty="0">
                <a:solidFill>
                  <a:schemeClr val="bg2"/>
                </a:solidFill>
              </a:rPr>
              <a:t>Nov 7 or Nov 11 </a:t>
            </a:r>
          </a:p>
          <a:p>
            <a:pPr marL="0" indent="0"/>
            <a:r>
              <a:rPr lang="en-US" dirty="0">
                <a:solidFill>
                  <a:schemeClr val="bg2"/>
                </a:solidFill>
              </a:rPr>
              <a:t>6:30 - </a:t>
            </a:r>
            <a:r>
              <a:rPr lang="en-US" sz="1600" dirty="0">
                <a:solidFill>
                  <a:schemeClr val="bg2"/>
                </a:solidFill>
              </a:rPr>
              <a:t>Autry Technology Center</a:t>
            </a:r>
          </a:p>
          <a:p>
            <a:pPr marL="0" indent="0"/>
            <a:r>
              <a:rPr lang="en-US" sz="1600" dirty="0">
                <a:solidFill>
                  <a:schemeClr val="bg2"/>
                </a:solidFill>
              </a:rPr>
              <a:t>Player/Parent Hand</a:t>
            </a:r>
            <a:r>
              <a:rPr lang="en-US" dirty="0">
                <a:solidFill>
                  <a:schemeClr val="bg2"/>
                </a:solidFill>
              </a:rPr>
              <a:t>book</a:t>
            </a:r>
          </a:p>
          <a:p>
            <a:pPr marL="0" indent="0"/>
            <a:r>
              <a:rPr lang="en-US" sz="1600" dirty="0">
                <a:solidFill>
                  <a:schemeClr val="bg2"/>
                </a:solidFill>
              </a:rPr>
              <a:t>F</a:t>
            </a:r>
            <a:r>
              <a:rPr lang="en-US" dirty="0">
                <a:solidFill>
                  <a:schemeClr val="bg2"/>
                </a:solidFill>
              </a:rPr>
              <a:t>irst Fundraiser Info</a:t>
            </a:r>
          </a:p>
          <a:p>
            <a:pPr marL="0" indent="0"/>
            <a:r>
              <a:rPr lang="en-US" dirty="0">
                <a:solidFill>
                  <a:schemeClr val="bg2"/>
                </a:solidFill>
              </a:rPr>
              <a:t>First Payment Due - </a:t>
            </a:r>
            <a:r>
              <a:rPr lang="en-US" dirty="0">
                <a:solidFill>
                  <a:srgbClr val="C00000"/>
                </a:solidFill>
              </a:rPr>
              <a:t>$475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4" name="Picture Placeholder 13" descr="A group of girls in matching shirts&#10;&#10;Description automatically generated">
            <a:extLst>
              <a:ext uri="{FF2B5EF4-FFF2-40B4-BE49-F238E27FC236}">
                <a16:creationId xmlns:a16="http://schemas.microsoft.com/office/drawing/2014/main" id="{ED3C3CF5-B036-1598-36BB-A032D2FA319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6550" b="54326"/>
          <a:stretch/>
        </p:blipFill>
        <p:spPr>
          <a:xfrm>
            <a:off x="1592100" y="415730"/>
            <a:ext cx="5959800" cy="1864500"/>
          </a:xfrm>
        </p:spPr>
      </p:pic>
    </p:spTree>
    <p:extLst>
      <p:ext uri="{BB962C8B-B14F-4D97-AF65-F5344CB8AC3E}">
        <p14:creationId xmlns:p14="http://schemas.microsoft.com/office/powerpoint/2010/main" val="359822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4"/>
          <p:cNvSpPr/>
          <p:nvPr/>
        </p:nvSpPr>
        <p:spPr>
          <a:xfrm>
            <a:off x="5282400" y="996700"/>
            <a:ext cx="3148500" cy="31485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4"/>
          <p:cNvSpPr txBox="1">
            <a:spLocks noGrp="1"/>
          </p:cNvSpPr>
          <p:nvPr>
            <p:ph type="body" idx="1"/>
          </p:nvPr>
        </p:nvSpPr>
        <p:spPr>
          <a:xfrm>
            <a:off x="600900" y="2123774"/>
            <a:ext cx="4057374" cy="1371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Bailey Brown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Enid IMPACT Director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dirty="0">
                <a:hlinkClick r:id="rId3"/>
              </a:rPr>
              <a:t>enidimpact@gmail.com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580-</a:t>
            </a:r>
            <a:r>
              <a:rPr lang="en" sz="1800" dirty="0"/>
              <a:t>402-1263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dirty="0"/>
              <a:t>Logan Vandiver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Enid IMPACT Assistant Director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5" name="Picture 4" descr="A close-up of a letter&#10;&#10;Description automatically generated">
            <a:extLst>
              <a:ext uri="{FF2B5EF4-FFF2-40B4-BE49-F238E27FC236}">
                <a16:creationId xmlns:a16="http://schemas.microsoft.com/office/drawing/2014/main" id="{A924D6EE-E75F-EE2A-89FB-1257FF230E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1B18A3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7" b="94514" l="2505" r="98366">
                        <a14:foregroundMark x1="8141" y1="45462" x2="8141" y2="45462"/>
                        <a14:foregroundMark x1="7153" y1="53651" x2="7981" y2="68737"/>
                        <a14:foregroundMark x1="7482" y1="68132" x2="7482" y2="68132"/>
                        <a14:foregroundMark x1="19890" y1="74385" x2="19890" y2="74385"/>
                        <a14:foregroundMark x1="19730" y1="68132" x2="19730" y2="68132"/>
                        <a14:foregroundMark x1="17576" y1="59944" x2="21715" y2="75030"/>
                        <a14:foregroundMark x1="21715" y1="73134" x2="21715" y2="73134"/>
                        <a14:foregroundMark x1="19730" y1="55547" x2="19730" y2="55547"/>
                        <a14:foregroundMark x1="40246" y1="12142" x2="40246" y2="12142"/>
                        <a14:foregroundMark x1="45373" y1="11497" x2="45373" y2="11497"/>
                        <a14:foregroundMark x1="51826" y1="11497" x2="51826" y2="11497"/>
                        <a14:foregroundMark x1="54150" y1="10246" x2="54150" y2="10246"/>
                        <a14:foregroundMark x1="76650" y1="64340" x2="76650" y2="64340"/>
                        <a14:foregroundMark x1="69370" y1="63695" x2="69370" y2="63695"/>
                        <a14:foregroundMark x1="87901" y1="42315" x2="87901" y2="42315"/>
                        <a14:foregroundMark x1="83432" y1="83824" x2="83432" y2="83824"/>
                        <a14:foregroundMark x1="78306" y1="93263" x2="78306" y2="93263"/>
                        <a14:foregroundMark x1="2515" y1="43606" x2="2515" y2="43606"/>
                        <a14:foregroundMark x1="7153" y1="94514" x2="7153" y2="94514"/>
                        <a14:foregroundMark x1="36723" y1="37717" x2="36723" y2="37717"/>
                        <a14:foregroundMark x1="40575" y1="3187" x2="40575" y2="3187"/>
                        <a14:foregroundMark x1="55413" y1="54336" x2="55413" y2="54336"/>
                        <a14:foregroundMark x1="92188" y1="36103" x2="92188" y2="36103"/>
                        <a14:foregroundMark x1="94927" y1="46874" x2="94927" y2="46874"/>
                        <a14:foregroundMark x1="98366" y1="38403" x2="98366" y2="38403"/>
                        <a14:foregroundMark x1="27298" y1="80436" x2="27298" y2="80436"/>
                        <a14:backgroundMark x1="52823" y1="32271" x2="52823" y2="322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900" y="996700"/>
            <a:ext cx="4283700" cy="1127074"/>
          </a:xfrm>
          <a:prstGeom prst="rect">
            <a:avLst/>
          </a:prstGeom>
        </p:spPr>
      </p:pic>
      <p:pic>
        <p:nvPicPr>
          <p:cNvPr id="41" name="Picture Placeholder 40" descr="A group of girls posing for a photo&#10;&#10;Description automatically generated">
            <a:extLst>
              <a:ext uri="{FF2B5EF4-FFF2-40B4-BE49-F238E27FC236}">
                <a16:creationId xmlns:a16="http://schemas.microsoft.com/office/drawing/2014/main" id="{4AA1FBC8-2823-795B-B9E1-1ADF96D1D5E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l="19154" t="-314" r="25420" b="314"/>
          <a:stretch/>
        </p:blipFill>
        <p:spPr>
          <a:xfrm>
            <a:off x="5414400" y="1129500"/>
            <a:ext cx="2884500" cy="2884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1478100" y="563400"/>
            <a:ext cx="6187800" cy="2093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1478100" y="2675125"/>
            <a:ext cx="618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Mission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1"/>
          </p:nvPr>
        </p:nvSpPr>
        <p:spPr>
          <a:xfrm>
            <a:off x="1478100" y="3516925"/>
            <a:ext cx="61878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dirty="0">
                <a:solidFill>
                  <a:schemeClr val="bg2"/>
                </a:solidFill>
              </a:rPr>
              <a:t>The goal of Enid Impact Volleyball Club is to </a:t>
            </a:r>
            <a:r>
              <a:rPr lang="en-US" sz="1600" b="1" u="sng" dirty="0">
                <a:solidFill>
                  <a:schemeClr val="bg2"/>
                </a:solidFill>
              </a:rPr>
              <a:t>IMPACT</a:t>
            </a:r>
            <a:r>
              <a:rPr lang="en-US" sz="1600" dirty="0">
                <a:solidFill>
                  <a:schemeClr val="bg2"/>
                </a:solidFill>
              </a:rPr>
              <a:t> Enid surrounding area volleyball athletes by improving their skills, teamwork, and developing their character.</a:t>
            </a:r>
          </a:p>
        </p:txBody>
      </p:sp>
      <p:pic>
        <p:nvPicPr>
          <p:cNvPr id="9" name="Picture Placeholder 8" descr="A group of girls in uniforms&#10;&#10;Description automatically generated">
            <a:extLst>
              <a:ext uri="{FF2B5EF4-FFF2-40B4-BE49-F238E27FC236}">
                <a16:creationId xmlns:a16="http://schemas.microsoft.com/office/drawing/2014/main" id="{9F07248F-834E-D22C-2245-88124675E1C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0106" b="33780"/>
          <a:stretch/>
        </p:blipFill>
        <p:spPr>
          <a:xfrm>
            <a:off x="1592100" y="678000"/>
            <a:ext cx="5959800" cy="1864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Facts</a:t>
            </a:r>
            <a:endParaRPr b="0" dirty="0"/>
          </a:p>
        </p:txBody>
      </p:sp>
      <p:sp>
        <p:nvSpPr>
          <p:cNvPr id="362" name="Google Shape;362;p37"/>
          <p:cNvSpPr txBox="1">
            <a:spLocks noGrp="1"/>
          </p:cNvSpPr>
          <p:nvPr>
            <p:ph type="title" idx="2"/>
          </p:nvPr>
        </p:nvSpPr>
        <p:spPr>
          <a:xfrm>
            <a:off x="62289" y="2042975"/>
            <a:ext cx="3050698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8</a:t>
            </a:r>
            <a:r>
              <a:rPr lang="en" sz="2000" baseline="30000" dirty="0"/>
              <a:t>th</a:t>
            </a:r>
            <a:r>
              <a:rPr lang="en" sz="2000" dirty="0"/>
              <a:t> Year – 501(c)(7)</a:t>
            </a:r>
            <a:endParaRPr sz="2000" dirty="0"/>
          </a:p>
        </p:txBody>
      </p:sp>
      <p:sp>
        <p:nvSpPr>
          <p:cNvPr id="363" name="Google Shape;363;p37"/>
          <p:cNvSpPr txBox="1">
            <a:spLocks noGrp="1"/>
          </p:cNvSpPr>
          <p:nvPr>
            <p:ph type="subTitle" idx="1"/>
          </p:nvPr>
        </p:nvSpPr>
        <p:spPr>
          <a:xfrm>
            <a:off x="360000" y="2444905"/>
            <a:ext cx="23226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2017 – 2 teams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2023 – 6 teams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2024 – 9 teams</a:t>
            </a:r>
            <a:endParaRPr b="1" dirty="0"/>
          </a:p>
        </p:txBody>
      </p:sp>
      <p:sp>
        <p:nvSpPr>
          <p:cNvPr id="364" name="Google Shape;364;p37"/>
          <p:cNvSpPr txBox="1">
            <a:spLocks noGrp="1"/>
          </p:cNvSpPr>
          <p:nvPr>
            <p:ph type="title" idx="3"/>
          </p:nvPr>
        </p:nvSpPr>
        <p:spPr>
          <a:xfrm>
            <a:off x="3289145" y="2042975"/>
            <a:ext cx="2564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Certified Coaches</a:t>
            </a:r>
            <a:endParaRPr sz="2000" dirty="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4"/>
          </p:nvPr>
        </p:nvSpPr>
        <p:spPr>
          <a:xfrm>
            <a:off x="3353991" y="2444905"/>
            <a:ext cx="23226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All coaches are </a:t>
            </a:r>
            <a:r>
              <a:rPr lang="en" b="1" u="sng" dirty="0"/>
              <a:t>paid</a:t>
            </a:r>
            <a:r>
              <a:rPr lang="en" b="1" dirty="0"/>
              <a:t> and </a:t>
            </a:r>
            <a:r>
              <a:rPr lang="en" b="1" u="sng" dirty="0"/>
              <a:t>certified</a:t>
            </a:r>
            <a:r>
              <a:rPr lang="en" b="1" dirty="0"/>
              <a:t> through OKRVA and USAV</a:t>
            </a:r>
            <a:endParaRPr dirty="0"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idx="5"/>
          </p:nvPr>
        </p:nvSpPr>
        <p:spPr>
          <a:xfrm>
            <a:off x="6291275" y="2042975"/>
            <a:ext cx="2564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Board of Directors</a:t>
            </a:r>
            <a:endParaRPr dirty="0"/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6"/>
          </p:nvPr>
        </p:nvSpPr>
        <p:spPr>
          <a:xfrm>
            <a:off x="6347982" y="2444905"/>
            <a:ext cx="2621054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Oversee director, approve the budget, scholarships, and program changes</a:t>
            </a:r>
            <a:endParaRPr b="1" dirty="0"/>
          </a:p>
        </p:txBody>
      </p:sp>
      <p:sp>
        <p:nvSpPr>
          <p:cNvPr id="368" name="Google Shape;368;p37"/>
          <p:cNvSpPr/>
          <p:nvPr/>
        </p:nvSpPr>
        <p:spPr>
          <a:xfrm>
            <a:off x="1161300" y="129147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4211998" y="129147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24982" y="129695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37"/>
          <p:cNvGrpSpPr/>
          <p:nvPr/>
        </p:nvGrpSpPr>
        <p:grpSpPr>
          <a:xfrm>
            <a:off x="4387011" y="1471130"/>
            <a:ext cx="369974" cy="369945"/>
            <a:chOff x="-40011050" y="3972375"/>
            <a:chExt cx="316650" cy="316625"/>
          </a:xfrm>
          <a:solidFill>
            <a:schemeClr val="tx2"/>
          </a:solidFill>
        </p:grpSpPr>
        <p:sp>
          <p:nvSpPr>
            <p:cNvPr id="377" name="Google Shape;377;p37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949;p68">
            <a:extLst>
              <a:ext uri="{FF2B5EF4-FFF2-40B4-BE49-F238E27FC236}">
                <a16:creationId xmlns:a16="http://schemas.microsoft.com/office/drawing/2014/main" id="{D754FADF-F228-709B-9053-6BA38D022509}"/>
              </a:ext>
            </a:extLst>
          </p:cNvPr>
          <p:cNvSpPr/>
          <p:nvPr/>
        </p:nvSpPr>
        <p:spPr>
          <a:xfrm>
            <a:off x="1300380" y="1425950"/>
            <a:ext cx="444572" cy="412704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" name="Google Shape;4949;p68">
            <a:extLst>
              <a:ext uri="{FF2B5EF4-FFF2-40B4-BE49-F238E27FC236}">
                <a16:creationId xmlns:a16="http://schemas.microsoft.com/office/drawing/2014/main" id="{9B72D4B5-C434-FEB2-5D11-35FD766C7C61}"/>
              </a:ext>
            </a:extLst>
          </p:cNvPr>
          <p:cNvSpPr/>
          <p:nvPr/>
        </p:nvSpPr>
        <p:spPr>
          <a:xfrm>
            <a:off x="7262696" y="1425950"/>
            <a:ext cx="444572" cy="412704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" name="Google Shape;369;p37">
            <a:extLst>
              <a:ext uri="{FF2B5EF4-FFF2-40B4-BE49-F238E27FC236}">
                <a16:creationId xmlns:a16="http://schemas.microsoft.com/office/drawing/2014/main" id="{C6777B5F-2316-C51D-7620-2AE46AC3EF46}"/>
              </a:ext>
            </a:extLst>
          </p:cNvPr>
          <p:cNvSpPr/>
          <p:nvPr/>
        </p:nvSpPr>
        <p:spPr>
          <a:xfrm>
            <a:off x="2403271" y="3300313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376;p37">
            <a:extLst>
              <a:ext uri="{FF2B5EF4-FFF2-40B4-BE49-F238E27FC236}">
                <a16:creationId xmlns:a16="http://schemas.microsoft.com/office/drawing/2014/main" id="{317EE522-5E85-786D-5BAF-92F2EAEE566C}"/>
              </a:ext>
            </a:extLst>
          </p:cNvPr>
          <p:cNvGrpSpPr/>
          <p:nvPr/>
        </p:nvGrpSpPr>
        <p:grpSpPr>
          <a:xfrm>
            <a:off x="2578284" y="3479968"/>
            <a:ext cx="369974" cy="369945"/>
            <a:chOff x="-40011050" y="3972375"/>
            <a:chExt cx="316650" cy="316625"/>
          </a:xfrm>
          <a:solidFill>
            <a:schemeClr val="tx2"/>
          </a:solidFill>
        </p:grpSpPr>
        <p:sp>
          <p:nvSpPr>
            <p:cNvPr id="6" name="Google Shape;377;p37">
              <a:extLst>
                <a:ext uri="{FF2B5EF4-FFF2-40B4-BE49-F238E27FC236}">
                  <a16:creationId xmlns:a16="http://schemas.microsoft.com/office/drawing/2014/main" id="{DCE230D5-AA11-CAC7-2554-A9AD4E1206BE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8;p37">
              <a:extLst>
                <a:ext uri="{FF2B5EF4-FFF2-40B4-BE49-F238E27FC236}">
                  <a16:creationId xmlns:a16="http://schemas.microsoft.com/office/drawing/2014/main" id="{8EF8230D-7EBA-DB53-046E-E9C30CF427F2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69;p37">
            <a:extLst>
              <a:ext uri="{FF2B5EF4-FFF2-40B4-BE49-F238E27FC236}">
                <a16:creationId xmlns:a16="http://schemas.microsoft.com/office/drawing/2014/main" id="{36EB47CE-0184-C9EA-28B0-21FDDF51664A}"/>
              </a:ext>
            </a:extLst>
          </p:cNvPr>
          <p:cNvSpPr/>
          <p:nvPr/>
        </p:nvSpPr>
        <p:spPr>
          <a:xfrm>
            <a:off x="5853945" y="3300313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76;p37">
            <a:extLst>
              <a:ext uri="{FF2B5EF4-FFF2-40B4-BE49-F238E27FC236}">
                <a16:creationId xmlns:a16="http://schemas.microsoft.com/office/drawing/2014/main" id="{1E73291C-4302-9BD1-431D-C4AD4A7204B8}"/>
              </a:ext>
            </a:extLst>
          </p:cNvPr>
          <p:cNvGrpSpPr/>
          <p:nvPr/>
        </p:nvGrpSpPr>
        <p:grpSpPr>
          <a:xfrm>
            <a:off x="6028958" y="3479968"/>
            <a:ext cx="369974" cy="369945"/>
            <a:chOff x="-40011050" y="3972375"/>
            <a:chExt cx="316650" cy="316625"/>
          </a:xfrm>
          <a:solidFill>
            <a:schemeClr val="tx2"/>
          </a:solidFill>
        </p:grpSpPr>
        <p:sp>
          <p:nvSpPr>
            <p:cNvPr id="10" name="Google Shape;377;p37">
              <a:extLst>
                <a:ext uri="{FF2B5EF4-FFF2-40B4-BE49-F238E27FC236}">
                  <a16:creationId xmlns:a16="http://schemas.microsoft.com/office/drawing/2014/main" id="{0960AB47-D042-C52F-9588-59B82EE5F53A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8;p37">
              <a:extLst>
                <a:ext uri="{FF2B5EF4-FFF2-40B4-BE49-F238E27FC236}">
                  <a16:creationId xmlns:a16="http://schemas.microsoft.com/office/drawing/2014/main" id="{49F689E4-8A15-4631-5059-19184B5A4CAB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364;p37">
            <a:extLst>
              <a:ext uri="{FF2B5EF4-FFF2-40B4-BE49-F238E27FC236}">
                <a16:creationId xmlns:a16="http://schemas.microsoft.com/office/drawing/2014/main" id="{835F618E-FCAD-C56C-CF94-2135D22DF2E4}"/>
              </a:ext>
            </a:extLst>
          </p:cNvPr>
          <p:cNvSpPr txBox="1">
            <a:spLocks/>
          </p:cNvSpPr>
          <p:nvPr/>
        </p:nvSpPr>
        <p:spPr>
          <a:xfrm>
            <a:off x="1430033" y="4055510"/>
            <a:ext cx="2892912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dirty="0"/>
              <a:t>2 Practices per week</a:t>
            </a:r>
          </a:p>
        </p:txBody>
      </p:sp>
      <p:sp>
        <p:nvSpPr>
          <p:cNvPr id="13" name="Google Shape;364;p37">
            <a:extLst>
              <a:ext uri="{FF2B5EF4-FFF2-40B4-BE49-F238E27FC236}">
                <a16:creationId xmlns:a16="http://schemas.microsoft.com/office/drawing/2014/main" id="{B12F1716-B40D-257A-B9E2-DD0391A45D58}"/>
              </a:ext>
            </a:extLst>
          </p:cNvPr>
          <p:cNvSpPr txBox="1">
            <a:spLocks/>
          </p:cNvSpPr>
          <p:nvPr/>
        </p:nvSpPr>
        <p:spPr>
          <a:xfrm>
            <a:off x="4451473" y="4051813"/>
            <a:ext cx="3500968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000" dirty="0"/>
              <a:t>6 Weekend Tournaments</a:t>
            </a:r>
          </a:p>
        </p:txBody>
      </p:sp>
      <p:sp>
        <p:nvSpPr>
          <p:cNvPr id="14" name="Google Shape;363;p37">
            <a:extLst>
              <a:ext uri="{FF2B5EF4-FFF2-40B4-BE49-F238E27FC236}">
                <a16:creationId xmlns:a16="http://schemas.microsoft.com/office/drawing/2014/main" id="{5BBBDD3A-0B6B-9C6B-FCA9-A6EEC57564E3}"/>
              </a:ext>
            </a:extLst>
          </p:cNvPr>
          <p:cNvSpPr txBox="1">
            <a:spLocks/>
          </p:cNvSpPr>
          <p:nvPr/>
        </p:nvSpPr>
        <p:spPr>
          <a:xfrm>
            <a:off x="1715189" y="4329286"/>
            <a:ext cx="2322600" cy="4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/>
            <a:r>
              <a:rPr lang="en-US" b="1" dirty="0"/>
              <a:t>Nov ‘24 – May ‘25</a:t>
            </a:r>
          </a:p>
          <a:p>
            <a:pPr marL="0" indent="0"/>
            <a:endParaRPr lang="en-US" b="1" dirty="0"/>
          </a:p>
        </p:txBody>
      </p:sp>
      <p:sp>
        <p:nvSpPr>
          <p:cNvPr id="15" name="Google Shape;363;p37">
            <a:extLst>
              <a:ext uri="{FF2B5EF4-FFF2-40B4-BE49-F238E27FC236}">
                <a16:creationId xmlns:a16="http://schemas.microsoft.com/office/drawing/2014/main" id="{D4B8AED1-A998-5C77-F5E9-BC53AF24D9E7}"/>
              </a:ext>
            </a:extLst>
          </p:cNvPr>
          <p:cNvSpPr txBox="1">
            <a:spLocks/>
          </p:cNvSpPr>
          <p:nvPr/>
        </p:nvSpPr>
        <p:spPr>
          <a:xfrm>
            <a:off x="5106211" y="4329285"/>
            <a:ext cx="2322600" cy="4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/>
            <a:r>
              <a:rPr lang="en-US" b="1" dirty="0"/>
              <a:t>About once a month</a:t>
            </a:r>
          </a:p>
          <a:p>
            <a:pPr marL="0" indent="0"/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OKRVA/USAV Membership</a:t>
            </a:r>
            <a:endParaRPr b="0" dirty="0"/>
          </a:p>
        </p:txBody>
      </p:sp>
      <p:sp>
        <p:nvSpPr>
          <p:cNvPr id="680" name="Google Shape;680;p53"/>
          <p:cNvSpPr txBox="1"/>
          <p:nvPr/>
        </p:nvSpPr>
        <p:spPr>
          <a:xfrm>
            <a:off x="2061300" y="1720923"/>
            <a:ext cx="2338800" cy="85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OKRVA – OK Regional Volleyball Association Website</a:t>
            </a:r>
            <a:endParaRPr b="1"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81" name="Google Shape;681;p53"/>
          <p:cNvSpPr txBox="1"/>
          <p:nvPr/>
        </p:nvSpPr>
        <p:spPr>
          <a:xfrm>
            <a:off x="2061300" y="1260000"/>
            <a:ext cx="2338800" cy="474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2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2" name="Google Shape;682;p53"/>
          <p:cNvSpPr txBox="1"/>
          <p:nvPr/>
        </p:nvSpPr>
        <p:spPr>
          <a:xfrm>
            <a:off x="4743900" y="1720923"/>
            <a:ext cx="2338800" cy="85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Registration Tab – Register for USAV</a:t>
            </a:r>
            <a:endParaRPr b="1"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83" name="Google Shape;683;p53"/>
          <p:cNvSpPr txBox="1"/>
          <p:nvPr/>
        </p:nvSpPr>
        <p:spPr>
          <a:xfrm>
            <a:off x="4743900" y="1260000"/>
            <a:ext cx="2338800" cy="474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2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4" name="Google Shape;684;p53"/>
          <p:cNvSpPr txBox="1"/>
          <p:nvPr/>
        </p:nvSpPr>
        <p:spPr>
          <a:xfrm>
            <a:off x="720000" y="3552066"/>
            <a:ext cx="2338800" cy="85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Join through SportsEngine</a:t>
            </a:r>
            <a:endParaRPr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85" name="Google Shape;685;p53"/>
          <p:cNvSpPr txBox="1"/>
          <p:nvPr/>
        </p:nvSpPr>
        <p:spPr>
          <a:xfrm>
            <a:off x="720000" y="3091143"/>
            <a:ext cx="2338800" cy="474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2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6" name="Google Shape;686;p53"/>
          <p:cNvSpPr txBox="1"/>
          <p:nvPr/>
        </p:nvSpPr>
        <p:spPr>
          <a:xfrm>
            <a:off x="3402600" y="3552066"/>
            <a:ext cx="2338800" cy="85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Fill out application and pay fee</a:t>
            </a:r>
          </a:p>
        </p:txBody>
      </p:sp>
      <p:sp>
        <p:nvSpPr>
          <p:cNvPr id="687" name="Google Shape;687;p53"/>
          <p:cNvSpPr txBox="1"/>
          <p:nvPr/>
        </p:nvSpPr>
        <p:spPr>
          <a:xfrm>
            <a:off x="3402600" y="3091143"/>
            <a:ext cx="2338800" cy="474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2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53"/>
          <p:cNvSpPr txBox="1"/>
          <p:nvPr/>
        </p:nvSpPr>
        <p:spPr>
          <a:xfrm>
            <a:off x="6085200" y="3552066"/>
            <a:ext cx="2338800" cy="85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Print or bring picture of membership card to tryouts</a:t>
            </a:r>
            <a:endParaRPr b="1" dirty="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89" name="Google Shape;689;p53"/>
          <p:cNvSpPr txBox="1"/>
          <p:nvPr/>
        </p:nvSpPr>
        <p:spPr>
          <a:xfrm>
            <a:off x="6085200" y="3091143"/>
            <a:ext cx="2338800" cy="474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sz="22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90" name="Google Shape;690;p53"/>
          <p:cNvCxnSpPr>
            <a:stCxn id="682" idx="2"/>
            <a:endCxn id="685" idx="0"/>
          </p:cNvCxnSpPr>
          <p:nvPr/>
        </p:nvCxnSpPr>
        <p:spPr>
          <a:xfrm rot="5400000">
            <a:off x="3645600" y="823323"/>
            <a:ext cx="511500" cy="4023900"/>
          </a:xfrm>
          <a:prstGeom prst="bentConnector3">
            <a:avLst>
              <a:gd name="adj1" fmla="val 5001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91" name="Google Shape;691;p53"/>
          <p:cNvCxnSpPr>
            <a:stCxn id="685" idx="3"/>
            <a:endCxn id="687" idx="1"/>
          </p:cNvCxnSpPr>
          <p:nvPr/>
        </p:nvCxnSpPr>
        <p:spPr>
          <a:xfrm>
            <a:off x="3058800" y="3328443"/>
            <a:ext cx="3438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92" name="Google Shape;692;p53"/>
          <p:cNvCxnSpPr>
            <a:stCxn id="687" idx="3"/>
            <a:endCxn id="689" idx="1"/>
          </p:cNvCxnSpPr>
          <p:nvPr/>
        </p:nvCxnSpPr>
        <p:spPr>
          <a:xfrm>
            <a:off x="5741400" y="3328443"/>
            <a:ext cx="3438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643222" y="1755725"/>
            <a:ext cx="720000" cy="7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643222" y="3196920"/>
            <a:ext cx="720000" cy="7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4784445" y="1752020"/>
            <a:ext cx="720000" cy="7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4784446" y="3196920"/>
            <a:ext cx="720000" cy="7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1492179" y="1697124"/>
            <a:ext cx="2922300" cy="8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Oct. 28 – Enid High</a:t>
            </a:r>
            <a:endParaRPr dirty="0"/>
          </a:p>
        </p:txBody>
      </p:sp>
      <p:sp>
        <p:nvSpPr>
          <p:cNvPr id="299" name="Google Shape;299;p32"/>
          <p:cNvSpPr txBox="1">
            <a:spLocks noGrp="1"/>
          </p:cNvSpPr>
          <p:nvPr>
            <p:ph type="title" idx="2"/>
          </p:nvPr>
        </p:nvSpPr>
        <p:spPr>
          <a:xfrm>
            <a:off x="263014" y="1951824"/>
            <a:ext cx="1480415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5</a:t>
            </a:r>
            <a:r>
              <a:rPr lang="en" sz="2400" baseline="30000" dirty="0"/>
              <a:t>th</a:t>
            </a:r>
            <a:r>
              <a:rPr lang="en" sz="2400" dirty="0"/>
              <a:t>/6</a:t>
            </a:r>
            <a:r>
              <a:rPr lang="en" sz="2400" baseline="30000" dirty="0"/>
              <a:t>th</a:t>
            </a:r>
            <a:r>
              <a:rPr lang="en" sz="2400" dirty="0"/>
              <a:t> </a:t>
            </a:r>
            <a:endParaRPr sz="2400" dirty="0"/>
          </a:p>
        </p:txBody>
      </p:sp>
      <p:sp>
        <p:nvSpPr>
          <p:cNvPr id="300" name="Google Shape;300;p32"/>
          <p:cNvSpPr txBox="1">
            <a:spLocks noGrp="1"/>
          </p:cNvSpPr>
          <p:nvPr>
            <p:ph type="subTitle" idx="1"/>
          </p:nvPr>
        </p:nvSpPr>
        <p:spPr>
          <a:xfrm>
            <a:off x="1496478" y="2129325"/>
            <a:ext cx="2374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Poppins"/>
                <a:cs typeface="Poppins"/>
                <a:sym typeface="Poppins"/>
              </a:rPr>
              <a:t>6:00 – 7:30</a:t>
            </a:r>
            <a:endParaRPr sz="1800" b="1" dirty="0">
              <a:latin typeface="Poppins"/>
              <a:cs typeface="Poppins"/>
              <a:sym typeface="Poppins"/>
            </a:endParaRPr>
          </a:p>
        </p:txBody>
      </p:sp>
      <p:sp>
        <p:nvSpPr>
          <p:cNvPr id="305" name="Google Shape;305;p32"/>
          <p:cNvSpPr txBox="1">
            <a:spLocks noGrp="1"/>
          </p:cNvSpPr>
          <p:nvPr>
            <p:ph type="title" idx="13"/>
          </p:nvPr>
        </p:nvSpPr>
        <p:spPr>
          <a:xfrm>
            <a:off x="3542445" y="3424571"/>
            <a:ext cx="3195152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Make-up</a:t>
            </a:r>
            <a:br>
              <a:rPr lang="en" sz="1800" dirty="0"/>
            </a:br>
            <a:r>
              <a:rPr lang="en" sz="1800" dirty="0"/>
              <a:t>Boys</a:t>
            </a:r>
            <a:endParaRPr sz="1800" dirty="0"/>
          </a:p>
        </p:txBody>
      </p:sp>
      <p:sp>
        <p:nvSpPr>
          <p:cNvPr id="306" name="Google Shape;306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Tryouts - </a:t>
            </a:r>
            <a:r>
              <a:rPr lang="en" u="sng" dirty="0">
                <a:solidFill>
                  <a:srgbClr val="FF0000"/>
                </a:solidFill>
              </a:rPr>
              <a:t>$45</a:t>
            </a:r>
            <a:endParaRPr b="0" u="sng" dirty="0">
              <a:solidFill>
                <a:srgbClr val="FF0000"/>
              </a:solidFill>
            </a:endParaRPr>
          </a:p>
        </p:txBody>
      </p:sp>
      <p:sp>
        <p:nvSpPr>
          <p:cNvPr id="2" name="Google Shape;299;p32">
            <a:extLst>
              <a:ext uri="{FF2B5EF4-FFF2-40B4-BE49-F238E27FC236}">
                <a16:creationId xmlns:a16="http://schemas.microsoft.com/office/drawing/2014/main" id="{F8F5ED8A-9E9D-097C-57E5-9E56E394DEDC}"/>
              </a:ext>
            </a:extLst>
          </p:cNvPr>
          <p:cNvSpPr txBox="1">
            <a:spLocks/>
          </p:cNvSpPr>
          <p:nvPr/>
        </p:nvSpPr>
        <p:spPr>
          <a:xfrm>
            <a:off x="4385637" y="1932620"/>
            <a:ext cx="1480415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/8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AC249F-47AB-9E7E-7DA0-E8A3E8AEDD94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651299" y="3426472"/>
            <a:ext cx="720000" cy="358800"/>
          </a:xfrm>
        </p:spPr>
        <p:txBody>
          <a:bodyPr/>
          <a:lstStyle/>
          <a:p>
            <a:r>
              <a:rPr lang="en-US" dirty="0"/>
              <a:t>HS</a:t>
            </a:r>
          </a:p>
        </p:txBody>
      </p:sp>
      <p:sp>
        <p:nvSpPr>
          <p:cNvPr id="11" name="Google Shape;294;p32">
            <a:extLst>
              <a:ext uri="{FF2B5EF4-FFF2-40B4-BE49-F238E27FC236}">
                <a16:creationId xmlns:a16="http://schemas.microsoft.com/office/drawing/2014/main" id="{763AC5F3-B131-7E3D-F061-EF01156347EC}"/>
              </a:ext>
            </a:extLst>
          </p:cNvPr>
          <p:cNvSpPr txBox="1">
            <a:spLocks/>
          </p:cNvSpPr>
          <p:nvPr/>
        </p:nvSpPr>
        <p:spPr>
          <a:xfrm>
            <a:off x="5578478" y="1695225"/>
            <a:ext cx="29223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/>
              <a:t>Oct. 29 – Waller MS</a:t>
            </a:r>
          </a:p>
        </p:txBody>
      </p:sp>
      <p:sp>
        <p:nvSpPr>
          <p:cNvPr id="12" name="Google Shape;300;p32">
            <a:extLst>
              <a:ext uri="{FF2B5EF4-FFF2-40B4-BE49-F238E27FC236}">
                <a16:creationId xmlns:a16="http://schemas.microsoft.com/office/drawing/2014/main" id="{798E479E-0CE1-EE25-A58B-2E50972EA321}"/>
              </a:ext>
            </a:extLst>
          </p:cNvPr>
          <p:cNvSpPr txBox="1">
            <a:spLocks/>
          </p:cNvSpPr>
          <p:nvPr/>
        </p:nvSpPr>
        <p:spPr>
          <a:xfrm>
            <a:off x="5582777" y="2127426"/>
            <a:ext cx="2374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/>
            <a:r>
              <a:rPr lang="en" sz="1800" b="1" dirty="0">
                <a:latin typeface="Poppins"/>
                <a:cs typeface="Poppins"/>
                <a:sym typeface="Poppins"/>
              </a:rPr>
              <a:t>6:00 – 8:00</a:t>
            </a:r>
          </a:p>
        </p:txBody>
      </p:sp>
      <p:sp>
        <p:nvSpPr>
          <p:cNvPr id="21" name="Google Shape;294;p32">
            <a:extLst>
              <a:ext uri="{FF2B5EF4-FFF2-40B4-BE49-F238E27FC236}">
                <a16:creationId xmlns:a16="http://schemas.microsoft.com/office/drawing/2014/main" id="{1894DD8F-D543-4F00-BF87-E9E0860010CB}"/>
              </a:ext>
            </a:extLst>
          </p:cNvPr>
          <p:cNvSpPr txBox="1">
            <a:spLocks/>
          </p:cNvSpPr>
          <p:nvPr/>
        </p:nvSpPr>
        <p:spPr>
          <a:xfrm>
            <a:off x="1458845" y="3089221"/>
            <a:ext cx="29223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/>
              <a:t>Oct. 30 – Enid High</a:t>
            </a:r>
          </a:p>
        </p:txBody>
      </p:sp>
      <p:sp>
        <p:nvSpPr>
          <p:cNvPr id="22" name="Google Shape;300;p32">
            <a:extLst>
              <a:ext uri="{FF2B5EF4-FFF2-40B4-BE49-F238E27FC236}">
                <a16:creationId xmlns:a16="http://schemas.microsoft.com/office/drawing/2014/main" id="{ACF7F0C2-6A48-0BCA-476E-F58892B8FE4C}"/>
              </a:ext>
            </a:extLst>
          </p:cNvPr>
          <p:cNvSpPr txBox="1">
            <a:spLocks/>
          </p:cNvSpPr>
          <p:nvPr/>
        </p:nvSpPr>
        <p:spPr>
          <a:xfrm>
            <a:off x="1458845" y="3506634"/>
            <a:ext cx="2374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/>
            <a:r>
              <a:rPr lang="en" sz="1800" b="1" dirty="0">
                <a:latin typeface="Poppins"/>
                <a:cs typeface="Poppins"/>
                <a:sym typeface="Poppins"/>
              </a:rPr>
              <a:t>6:00 – 8:30</a:t>
            </a:r>
          </a:p>
        </p:txBody>
      </p:sp>
      <p:sp>
        <p:nvSpPr>
          <p:cNvPr id="23" name="Google Shape;294;p32">
            <a:extLst>
              <a:ext uri="{FF2B5EF4-FFF2-40B4-BE49-F238E27FC236}">
                <a16:creationId xmlns:a16="http://schemas.microsoft.com/office/drawing/2014/main" id="{98B80A6F-36E3-C561-315C-90F5FCEB38F4}"/>
              </a:ext>
            </a:extLst>
          </p:cNvPr>
          <p:cNvSpPr txBox="1">
            <a:spLocks/>
          </p:cNvSpPr>
          <p:nvPr/>
        </p:nvSpPr>
        <p:spPr>
          <a:xfrm>
            <a:off x="5679748" y="3089221"/>
            <a:ext cx="29223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2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/>
              <a:t>Nov. 5 – Enid High</a:t>
            </a:r>
          </a:p>
        </p:txBody>
      </p:sp>
      <p:sp>
        <p:nvSpPr>
          <p:cNvPr id="24" name="Google Shape;300;p32">
            <a:extLst>
              <a:ext uri="{FF2B5EF4-FFF2-40B4-BE49-F238E27FC236}">
                <a16:creationId xmlns:a16="http://schemas.microsoft.com/office/drawing/2014/main" id="{FAC0D5FD-5056-19B5-6974-11B7B06A5841}"/>
              </a:ext>
            </a:extLst>
          </p:cNvPr>
          <p:cNvSpPr txBox="1">
            <a:spLocks/>
          </p:cNvSpPr>
          <p:nvPr/>
        </p:nvSpPr>
        <p:spPr>
          <a:xfrm>
            <a:off x="5679748" y="3506634"/>
            <a:ext cx="2374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4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ulim Park"/>
              <a:buNone/>
              <a:defRPr sz="16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/>
            <a:r>
              <a:rPr lang="en" sz="1800" b="1" dirty="0">
                <a:latin typeface="Poppins"/>
                <a:cs typeface="Poppins"/>
                <a:sym typeface="Poppins"/>
              </a:rPr>
              <a:t>6:00 – 8:00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B65973-5369-289C-78A7-85920AE8436A}"/>
              </a:ext>
            </a:extLst>
          </p:cNvPr>
          <p:cNvSpPr txBox="1"/>
          <p:nvPr/>
        </p:nvSpPr>
        <p:spPr>
          <a:xfrm>
            <a:off x="1052623" y="4545899"/>
            <a:ext cx="70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Can preregister for tryouts at    </a:t>
            </a:r>
            <a:r>
              <a:rPr lang="en-US" sz="18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www.enidimpact.com/forms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>
            <a:spLocks noGrp="1"/>
          </p:cNvSpPr>
          <p:nvPr>
            <p:ph type="subTitle" idx="1"/>
          </p:nvPr>
        </p:nvSpPr>
        <p:spPr>
          <a:xfrm>
            <a:off x="106325" y="942288"/>
            <a:ext cx="8931349" cy="2259424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rgbClr val="C00000"/>
                </a:solidFill>
              </a:rPr>
              <a:t>First Payment: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“</a:t>
            </a:r>
            <a:r>
              <a:rPr lang="en-US" sz="2000" b="1" u="sng" dirty="0"/>
              <a:t>Signing Day</a:t>
            </a:r>
            <a:r>
              <a:rPr lang="en-US" sz="2000" b="1" dirty="0"/>
              <a:t>” </a:t>
            </a:r>
          </a:p>
          <a:p>
            <a:pPr marL="0" indent="0" algn="ctr">
              <a:buNone/>
            </a:pPr>
            <a:r>
              <a:rPr lang="en-US" sz="2000" b="1" dirty="0"/>
              <a:t>Nov 11</a:t>
            </a:r>
            <a:r>
              <a:rPr lang="en-US" sz="2000" b="1" baseline="30000" dirty="0"/>
              <a:t>th</a:t>
            </a:r>
            <a:r>
              <a:rPr lang="en-US" sz="2000" b="1" dirty="0"/>
              <a:t> or 12</a:t>
            </a:r>
            <a:r>
              <a:rPr lang="en-US" sz="2000" b="1" baseline="30000" dirty="0"/>
              <a:t>th</a:t>
            </a:r>
            <a:r>
              <a:rPr lang="en-US" sz="2000" b="1" dirty="0"/>
              <a:t>  </a:t>
            </a:r>
            <a:endParaRPr lang="en-US" sz="2000" b="1" baseline="30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$475</a:t>
            </a:r>
          </a:p>
          <a:p>
            <a:pPr marL="0" indent="0" algn="ctr">
              <a:buNone/>
            </a:pPr>
            <a:endParaRPr lang="en-US" sz="1400" b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C00000"/>
                </a:solidFill>
              </a:rPr>
              <a:t>Third Payment Due: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Feb 15</a:t>
            </a:r>
          </a:p>
          <a:p>
            <a:pPr marL="0" indent="0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$200</a:t>
            </a:r>
          </a:p>
          <a:p>
            <a:pPr marL="0" indent="0"/>
            <a:endParaRPr lang="en-US" sz="20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indent="0"/>
            <a:endParaRPr lang="en-US" sz="20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indent="0"/>
            <a:r>
              <a:rPr lang="en-US" sz="2000" b="1" u="sng" dirty="0">
                <a:solidFill>
                  <a:srgbClr val="C00000"/>
                </a:solidFill>
              </a:rPr>
              <a:t>Second Payment: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January 15</a:t>
            </a:r>
          </a:p>
          <a:p>
            <a:pPr marL="0" indent="0"/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$300</a:t>
            </a:r>
          </a:p>
          <a:p>
            <a:pPr marL="0" indent="0"/>
            <a:endParaRPr lang="en-US" sz="1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indent="0"/>
            <a:endParaRPr lang="en-US" sz="18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C00000"/>
                </a:solidFill>
              </a:rPr>
              <a:t>Fourth Payment </a:t>
            </a:r>
            <a:r>
              <a:rPr lang="en-US" sz="2000" b="1" dirty="0"/>
              <a:t>Due: Mar 25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$125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</p:txBody>
      </p:sp>
      <p:pic>
        <p:nvPicPr>
          <p:cNvPr id="9" name="Picture Placeholder 8" descr="A group of people in a gym&#10;&#10;Description automatically generated">
            <a:extLst>
              <a:ext uri="{FF2B5EF4-FFF2-40B4-BE49-F238E27FC236}">
                <a16:creationId xmlns:a16="http://schemas.microsoft.com/office/drawing/2014/main" id="{8A8A1CB0-0D84-2AF8-E8D5-B19C90FB4B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-6447" t="40741" r="6768" b="29184"/>
          <a:stretch/>
        </p:blipFill>
        <p:spPr>
          <a:xfrm>
            <a:off x="1050584" y="3251325"/>
            <a:ext cx="7435703" cy="167475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D924AC-9FCF-2BCD-ECCC-5C3A88DA754D}"/>
              </a:ext>
            </a:extLst>
          </p:cNvPr>
          <p:cNvSpPr/>
          <p:nvPr/>
        </p:nvSpPr>
        <p:spPr>
          <a:xfrm>
            <a:off x="7905040" y="3252415"/>
            <a:ext cx="602511" cy="1674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Google Shape;321;p34"/>
          <p:cNvSpPr/>
          <p:nvPr/>
        </p:nvSpPr>
        <p:spPr>
          <a:xfrm>
            <a:off x="1282996" y="3202801"/>
            <a:ext cx="6882810" cy="1771800"/>
          </a:xfrm>
          <a:prstGeom prst="roundRect">
            <a:avLst>
              <a:gd name="adj" fmla="val 27596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BEEB7-6165-4F8A-3A01-185BB48F3746}"/>
              </a:ext>
            </a:extLst>
          </p:cNvPr>
          <p:cNvSpPr txBox="1"/>
          <p:nvPr/>
        </p:nvSpPr>
        <p:spPr>
          <a:xfrm>
            <a:off x="363013" y="370544"/>
            <a:ext cx="8123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/>
              <a:t>Tuition/Member Dues - </a:t>
            </a:r>
            <a:r>
              <a:rPr lang="en" sz="2800" b="1" u="sng" dirty="0">
                <a:solidFill>
                  <a:srgbClr val="C00000"/>
                </a:solidFill>
              </a:rPr>
              <a:t>$1100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31"/>
          <p:cNvGraphicFramePr/>
          <p:nvPr>
            <p:extLst>
              <p:ext uri="{D42A27DB-BD31-4B8C-83A1-F6EECF244321}">
                <p14:modId xmlns:p14="http://schemas.microsoft.com/office/powerpoint/2010/main" val="2056304226"/>
              </p:ext>
            </p:extLst>
          </p:nvPr>
        </p:nvGraphicFramePr>
        <p:xfrm>
          <a:off x="720000" y="1271038"/>
          <a:ext cx="7700986" cy="3663520"/>
        </p:xfrm>
        <a:graphic>
          <a:graphicData uri="http://schemas.openxmlformats.org/drawingml/2006/table">
            <a:tbl>
              <a:tblPr>
                <a:noFill/>
                <a:tableStyleId>{E93EA137-61BA-4683-B4FB-601C95C94B38}</a:tableStyleId>
              </a:tblPr>
              <a:tblGrid>
                <a:gridCol w="384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3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$1100</a:t>
                      </a:r>
                      <a:endParaRPr sz="2400" b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638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i="0" u="sng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Impact" panose="020B0806030902050204" pitchFamily="34" charset="0"/>
                          <a:ea typeface="Kulim Park"/>
                          <a:cs typeface="Kulim Park"/>
                          <a:sym typeface="Kulim Park"/>
                        </a:rPr>
                        <a:t>Includes</a:t>
                      </a:r>
                      <a:r>
                        <a:rPr lang="en" sz="1800" b="0" i="0" u="sng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:</a:t>
                      </a:r>
                      <a:endParaRPr sz="1800" b="0" i="0" u="sng" dirty="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b="0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Impact" panose="020B0806030902050204" pitchFamily="34" charset="0"/>
                          <a:ea typeface="Kulim Park"/>
                          <a:cs typeface="Kulim Park"/>
                          <a:sym typeface="Kulim Park"/>
                        </a:rPr>
                        <a:t>Does not include:</a:t>
                      </a:r>
                      <a:endParaRPr sz="1800" b="0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Impact" panose="020B0806030902050204" pitchFamily="34" charset="0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6 Tournaments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Shorts/Leggings (Black)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 hour practices, twice a week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Shoes, kneepads, etc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 Jerseys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Parent Spiritwear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 warmup shirt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Hotels/Travel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Coach’s stipends 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Food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Tournament Registration / Gym Costs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1" i="0" u="sng" strike="noStrike" cap="none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Misc. Tournament Expenses</a:t>
                      </a:r>
                      <a:endParaRPr sz="1600" b="1" i="0" u="sng" strike="noStrike" cap="none" dirty="0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389405"/>
                  </a:ext>
                </a:extLst>
              </a:tr>
            </a:tbl>
          </a:graphicData>
        </a:graphic>
      </p:graphicFrame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/>
              <a:t>Tuition/Member Dues</a:t>
            </a:r>
            <a:endParaRPr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/>
          <p:nvPr/>
        </p:nvSpPr>
        <p:spPr>
          <a:xfrm>
            <a:off x="372326" y="938475"/>
            <a:ext cx="3148500" cy="31485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 flipH="1">
            <a:off x="3697132" y="1403904"/>
            <a:ext cx="5360308" cy="17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000" b="0" dirty="0">
                <a:solidFill>
                  <a:schemeClr val="dk2"/>
                </a:solidFill>
              </a:rPr>
              <a:t>Register on IMPACT website</a:t>
            </a:r>
            <a:br>
              <a:rPr lang="en" sz="2000" b="0" dirty="0">
                <a:solidFill>
                  <a:schemeClr val="dk2"/>
                </a:solidFill>
              </a:rPr>
            </a:br>
            <a:br>
              <a:rPr lang="en" sz="2000" b="0" dirty="0">
                <a:solidFill>
                  <a:schemeClr val="dk2"/>
                </a:solidFill>
              </a:rPr>
            </a:br>
            <a:r>
              <a:rPr lang="en" sz="2000" b="0" dirty="0">
                <a:solidFill>
                  <a:schemeClr val="dk2"/>
                </a:solidFill>
              </a:rPr>
              <a:t>Bring OKRVA/USAV registration number</a:t>
            </a:r>
            <a:br>
              <a:rPr lang="en" sz="2000" b="0" dirty="0">
                <a:solidFill>
                  <a:schemeClr val="dk2"/>
                </a:solidFill>
              </a:rPr>
            </a:br>
            <a:br>
              <a:rPr lang="en" sz="2000" b="0" dirty="0">
                <a:solidFill>
                  <a:schemeClr val="dk2"/>
                </a:solidFill>
              </a:rPr>
            </a:br>
            <a:r>
              <a:rPr lang="en" sz="2000" b="0" dirty="0">
                <a:solidFill>
                  <a:schemeClr val="dk2"/>
                </a:solidFill>
              </a:rPr>
              <a:t>$45 per player</a:t>
            </a:r>
            <a:br>
              <a:rPr lang="en" sz="2000" b="0" dirty="0">
                <a:solidFill>
                  <a:schemeClr val="dk2"/>
                </a:solidFill>
              </a:rPr>
            </a:br>
            <a:br>
              <a:rPr lang="en" sz="2000" b="0" dirty="0">
                <a:solidFill>
                  <a:schemeClr val="dk2"/>
                </a:solidFill>
              </a:rPr>
            </a:br>
            <a:r>
              <a:rPr lang="en" sz="2000" b="0" dirty="0">
                <a:solidFill>
                  <a:schemeClr val="dk2"/>
                </a:solidFill>
              </a:rPr>
              <a:t>Emails will go out as soon as selections are made.</a:t>
            </a:r>
            <a:br>
              <a:rPr lang="en" sz="2400" b="0" dirty="0">
                <a:solidFill>
                  <a:schemeClr val="dk2"/>
                </a:solidFill>
              </a:rPr>
            </a:br>
            <a:br>
              <a:rPr lang="en" sz="2400" b="0" dirty="0">
                <a:solidFill>
                  <a:schemeClr val="dk2"/>
                </a:solidFill>
              </a:rPr>
            </a:br>
            <a:endParaRPr sz="2400" b="0" dirty="0">
              <a:solidFill>
                <a:schemeClr val="dk2"/>
              </a:solidFill>
            </a:endParaRPr>
          </a:p>
        </p:txBody>
      </p:sp>
      <p:sp>
        <p:nvSpPr>
          <p:cNvPr id="332" name="Google Shape;332;p35"/>
          <p:cNvSpPr txBox="1">
            <a:spLocks noGrp="1"/>
          </p:cNvSpPr>
          <p:nvPr>
            <p:ph type="title" idx="2"/>
          </p:nvPr>
        </p:nvSpPr>
        <p:spPr>
          <a:xfrm flipH="1">
            <a:off x="4520623" y="291554"/>
            <a:ext cx="38153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Tryouts</a:t>
            </a:r>
            <a:endParaRPr dirty="0"/>
          </a:p>
        </p:txBody>
      </p:sp>
      <p:pic>
        <p:nvPicPr>
          <p:cNvPr id="11" name="Picture Placeholder 10" descr="A group of women in a volleyball court&#10;&#10;Description automatically generated">
            <a:extLst>
              <a:ext uri="{FF2B5EF4-FFF2-40B4-BE49-F238E27FC236}">
                <a16:creationId xmlns:a16="http://schemas.microsoft.com/office/drawing/2014/main" id="{1EDE9599-0B1A-F5F5-00A5-CA4904910E50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643" t="201" r="24315" b="-201"/>
          <a:stretch/>
        </p:blipFill>
        <p:spPr>
          <a:xfrm rot="5400000">
            <a:off x="515424" y="1082025"/>
            <a:ext cx="2886075" cy="28844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>
            <a:spLocks noGrp="1"/>
          </p:cNvSpPr>
          <p:nvPr>
            <p:ph type="title" idx="2"/>
          </p:nvPr>
        </p:nvSpPr>
        <p:spPr>
          <a:xfrm flipH="1">
            <a:off x="1970567" y="185228"/>
            <a:ext cx="520286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Pre-Register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65230-A467-917D-D5B8-29771B8F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154" y="1027028"/>
            <a:ext cx="3235690" cy="32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68054"/>
      </p:ext>
    </p:extLst>
  </p:cSld>
  <p:clrMapOvr>
    <a:masterClrMapping/>
  </p:clrMapOvr>
</p:sld>
</file>

<file path=ppt/theme/theme1.xml><?xml version="1.0" encoding="utf-8"?>
<a:theme xmlns:a="http://schemas.openxmlformats.org/drawingml/2006/main" name="Volleyball Sport Club by Slidesgo">
  <a:themeElements>
    <a:clrScheme name="Simple Light">
      <a:dk1>
        <a:srgbClr val="191919"/>
      </a:dk1>
      <a:lt1>
        <a:srgbClr val="FFFFFF"/>
      </a:lt1>
      <a:dk2>
        <a:srgbClr val="1B18A3"/>
      </a:dk2>
      <a:lt2>
        <a:srgbClr val="FFD803"/>
      </a:lt2>
      <a:accent1>
        <a:srgbClr val="423E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377</Words>
  <Application>Microsoft Office PowerPoint</Application>
  <PresentationFormat>On-screen Show (16:9)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Poppins</vt:lpstr>
      <vt:lpstr>Kulim Park</vt:lpstr>
      <vt:lpstr>Arial</vt:lpstr>
      <vt:lpstr>Impact</vt:lpstr>
      <vt:lpstr>Volleyball Sport Club by Slidesgo</vt:lpstr>
      <vt:lpstr>PowerPoint Presentation</vt:lpstr>
      <vt:lpstr>Mission</vt:lpstr>
      <vt:lpstr>IMPACT Facts</vt:lpstr>
      <vt:lpstr>OKRVA/USAV Membership</vt:lpstr>
      <vt:lpstr>Oct. 28 – Enid High</vt:lpstr>
      <vt:lpstr>PowerPoint Presentation</vt:lpstr>
      <vt:lpstr>Tuition/Member Dues</vt:lpstr>
      <vt:lpstr>Register on IMPACT website  Bring OKRVA/USAV registration number  $45 per player  Emails will go out as soon as selections are made.  </vt:lpstr>
      <vt:lpstr>Pre-Register</vt:lpstr>
      <vt:lpstr>Signing/Parent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BAILEY BROWN</dc:creator>
  <cp:lastModifiedBy>BAILEY BROWN</cp:lastModifiedBy>
  <cp:revision>4</cp:revision>
  <dcterms:modified xsi:type="dcterms:W3CDTF">2024-10-11T18:54:47Z</dcterms:modified>
</cp:coreProperties>
</file>